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5" r:id="rId2"/>
    <p:sldId id="256" r:id="rId3"/>
    <p:sldId id="257" r:id="rId4"/>
    <p:sldId id="264" r:id="rId5"/>
    <p:sldId id="265" r:id="rId6"/>
    <p:sldId id="310" r:id="rId7"/>
    <p:sldId id="309" r:id="rId8"/>
    <p:sldId id="305" r:id="rId9"/>
    <p:sldId id="274" r:id="rId10"/>
    <p:sldId id="275" r:id="rId11"/>
    <p:sldId id="276" r:id="rId12"/>
    <p:sldId id="277" r:id="rId13"/>
    <p:sldId id="281" r:id="rId14"/>
    <p:sldId id="307" r:id="rId15"/>
    <p:sldId id="282" r:id="rId16"/>
    <p:sldId id="283" r:id="rId17"/>
    <p:sldId id="284" r:id="rId18"/>
    <p:sldId id="278" r:id="rId19"/>
    <p:sldId id="261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9"/>
    <p:restoredTop sz="94635"/>
  </p:normalViewPr>
  <p:slideViewPr>
    <p:cSldViewPr snapToGrid="0" snapToObjects="1">
      <p:cViewPr varScale="1">
        <p:scale>
          <a:sx n="96" d="100"/>
          <a:sy n="96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1AFC7-2AA7-BA44-B2F3-9AF3A0F38F3A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46C2D-4830-7F4A-A172-CE6DACC24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6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46C2D-4830-7F4A-A172-CE6DACC24F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46C2D-4830-7F4A-A172-CE6DACC24F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6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C524-1A7D-6246-BF31-A16797005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15D5C-7793-FE41-91C7-BE1087BD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60341-C24F-EE41-850B-C6A94A7C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CA1B4-802F-8946-B457-F7DEC02A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ADA25-D0BC-444A-948D-8A2C0B74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66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CDFE-C8E7-BD42-B487-863D87F1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FF44D-ADF0-C244-BBF9-B3A8A1F7B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0C3D1-4501-4547-99DB-CA2F083D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6550-A18E-604D-A7C0-59FEED5A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6AB25-2E6D-8649-87EC-E3CEABA8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B324-850A-2A48-AFFC-D0400C930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6547C-55AC-544A-A219-DB472DCED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81571-D115-F04A-AACD-511ABC1E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D1D2A-A124-734E-89E9-46021BE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0827-34B8-2F49-9505-AE4DC22F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4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53F5-A7E0-E948-BCBE-A9B6EB14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9D5D-1DB3-F943-9886-76E3E1CC7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F803F-E569-B542-98AC-32B19998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33D2-0B0C-364F-9928-302D73A0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9579F-BB27-E540-BAC6-A44173D3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15D-3E3B-384E-8C24-12D5CB1D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D1F04-5FB2-CC4A-8FD0-3DE19A0F4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9C55-E475-8F46-97E6-20EC03A1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5282-C11D-744B-8FAB-D85213B3B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6CC41-A868-8A47-B4E0-E529A8CA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0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BE5A-EA53-9745-9064-EF9EB718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1F9B0-E456-8647-A8E2-8CEBB6D09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33BD4-79F1-B043-BF71-06572CB85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1EEC6-0593-FC43-A9FC-71EF2738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27B18-EF41-F142-82F4-F663F779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902D4-5A39-914D-9D77-A1BDA38C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1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45F7-8103-5243-94BF-6A4E0ED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9E3D1-EECC-A24B-AF94-E7A842D4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7FA04-A367-0A4C-B9E0-9E689030F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3CCFE-7091-F74C-83B9-D85D119C3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2F308-7BDC-D84F-BF7D-1593CBF41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4CD715-9F8D-C344-B284-53245C3A7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7B85B-2638-EB46-952D-922E4466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DF9EA5-184C-D34B-AD3C-FB907E90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4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0F2D-7240-A84A-8AB1-812C44C4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EBFD5-0729-DE4B-A05B-BD2A8C21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AC8A-6254-7A4C-B941-6494AC0B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E3ACD-FFE5-8A47-8FF6-4EEA5AD3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6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09FA8-6016-BC47-B195-CC3E97C62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F4065-F470-6045-A112-C6821B95B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9DC3F-7C4D-2042-BCE2-9FE588B5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1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D4CD-1D78-7F46-AF66-0C3EB84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DA9F-FF30-7145-A2E3-510414C9A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A31FA-E252-014A-AF86-6EB17748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9259A-C22E-0B47-8AEB-293FA701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78684-5D46-8D46-B759-4C847AF3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89629-3B10-424E-9388-CBA4EF50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6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83C0-74FF-E44C-ABDB-0700CB9C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19FD6-AF8F-0943-A7B5-882B85D9E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57FFB-56AB-EC46-AD52-DF63C1900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1525E-2476-114C-A11A-E7BE9558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D2B6E-A329-CF44-8F99-CE197B1A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A17D9-B9C9-2643-AE6A-6E57A0A9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CDDD7-6E11-8A4F-9530-FFA4CC32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C1A9-A1C8-3548-8AEA-2312CCEF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4F944-1F13-2747-ACEB-00001166F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DCC6-A7A6-8548-95BF-4E364428F9FE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4604-4E8E-214B-8CA7-17CF1D2E4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52C5A-4093-FC49-A20E-E0A9DF7AD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226B4-057E-8941-B5A7-85B800FD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6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69FBD0-A9F9-F84F-87E1-28677A341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849" y="2382450"/>
            <a:ext cx="9144000" cy="2334516"/>
          </a:xfrm>
        </p:spPr>
        <p:txBody>
          <a:bodyPr>
            <a:normAutofit/>
          </a:bodyPr>
          <a:lstStyle/>
          <a:p>
            <a:r>
              <a:rPr lang="en-US" sz="5400" dirty="0"/>
              <a:t>Fine-mapping Demo</a:t>
            </a:r>
            <a:br>
              <a:rPr lang="en-US" sz="5400" dirty="0"/>
            </a:br>
            <a:br>
              <a:rPr lang="en-US" sz="5400" dirty="0"/>
            </a:b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dhriti.sengupta@wits.ac.za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06980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BA2EA-9207-5B49-B26F-09142201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18" y="0"/>
            <a:ext cx="1002256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262E22-41A8-7240-9CAE-4D639EABEFEA}"/>
              </a:ext>
            </a:extLst>
          </p:cNvPr>
          <p:cNvSpPr txBox="1"/>
          <p:nvPr/>
        </p:nvSpPr>
        <p:spPr>
          <a:xfrm>
            <a:off x="171144" y="5963962"/>
            <a:ext cx="14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Scroll down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46AAE7D-8530-294B-9F4C-BBA275BED3F5}"/>
              </a:ext>
            </a:extLst>
          </p:cNvPr>
          <p:cNvSpPr/>
          <p:nvPr/>
        </p:nvSpPr>
        <p:spPr>
          <a:xfrm>
            <a:off x="542124" y="3193774"/>
            <a:ext cx="344557" cy="265043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3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B9992-7D8A-F049-AE68-A1E0F7A5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89"/>
            <a:ext cx="12192000" cy="57380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BE4D123-561A-BF44-82C7-B166282D1F57}"/>
              </a:ext>
            </a:extLst>
          </p:cNvPr>
          <p:cNvSpPr/>
          <p:nvPr/>
        </p:nvSpPr>
        <p:spPr>
          <a:xfrm>
            <a:off x="0" y="2324100"/>
            <a:ext cx="4178300" cy="6223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3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7076F-1B29-2146-A04F-6CA1197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07"/>
            <a:ext cx="12192000" cy="639478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2B20D1-CF8F-9640-89F7-527E06F0D322}"/>
              </a:ext>
            </a:extLst>
          </p:cNvPr>
          <p:cNvCxnSpPr/>
          <p:nvPr/>
        </p:nvCxnSpPr>
        <p:spPr>
          <a:xfrm>
            <a:off x="10727473" y="1851102"/>
            <a:ext cx="535259" cy="83634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6AAC765-0591-DE41-8D53-4347EBF9534C}"/>
              </a:ext>
            </a:extLst>
          </p:cNvPr>
          <p:cNvSpPr/>
          <p:nvPr/>
        </p:nvSpPr>
        <p:spPr>
          <a:xfrm>
            <a:off x="9978887" y="954157"/>
            <a:ext cx="1033670" cy="41081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33FCC-D4A8-8F4E-A62A-512C3A9B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07"/>
            <a:ext cx="12192000" cy="63947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B6FAEB-922A-1A45-96FB-E67867F131F4}"/>
              </a:ext>
            </a:extLst>
          </p:cNvPr>
          <p:cNvSpPr/>
          <p:nvPr/>
        </p:nvSpPr>
        <p:spPr>
          <a:xfrm>
            <a:off x="11184835" y="1996068"/>
            <a:ext cx="169854" cy="124893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D2BEF13A-D97B-9D4F-AFE1-30DA39239788}"/>
              </a:ext>
            </a:extLst>
          </p:cNvPr>
          <p:cNvSpPr/>
          <p:nvPr/>
        </p:nvSpPr>
        <p:spPr>
          <a:xfrm>
            <a:off x="3258820" y="3710608"/>
            <a:ext cx="344557" cy="265043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48BF-E03E-AC45-B772-C951D0EDE225}"/>
              </a:ext>
            </a:extLst>
          </p:cNvPr>
          <p:cNvSpPr txBox="1"/>
          <p:nvPr/>
        </p:nvSpPr>
        <p:spPr>
          <a:xfrm>
            <a:off x="2543283" y="6309052"/>
            <a:ext cx="14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Scroll down</a:t>
            </a:r>
          </a:p>
        </p:txBody>
      </p:sp>
    </p:spTree>
    <p:extLst>
      <p:ext uri="{BB962C8B-B14F-4D97-AF65-F5344CB8AC3E}">
        <p14:creationId xmlns:p14="http://schemas.microsoft.com/office/powerpoint/2010/main" val="14843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6EC9-D4A8-1841-9870-CD00DDA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2670B-CA7D-604A-A183-89C6C283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336E0F-206B-DE42-B8AD-035BD62DE713}"/>
              </a:ext>
            </a:extLst>
          </p:cNvPr>
          <p:cNvSpPr/>
          <p:nvPr/>
        </p:nvSpPr>
        <p:spPr>
          <a:xfrm>
            <a:off x="11353800" y="858643"/>
            <a:ext cx="281609" cy="398098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2BF51C3-40B2-5243-B97D-BD057524E681}"/>
              </a:ext>
            </a:extLst>
          </p:cNvPr>
          <p:cNvSpPr/>
          <p:nvPr/>
        </p:nvSpPr>
        <p:spPr>
          <a:xfrm rot="16200000">
            <a:off x="9899374" y="444638"/>
            <a:ext cx="318052" cy="1590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4389E45-D331-194B-B453-C7CA459A41B8}"/>
              </a:ext>
            </a:extLst>
          </p:cNvPr>
          <p:cNvSpPr/>
          <p:nvPr/>
        </p:nvSpPr>
        <p:spPr>
          <a:xfrm rot="16200000">
            <a:off x="8222974" y="444638"/>
            <a:ext cx="318052" cy="1590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78FC4-7F1A-DF4F-9BC1-D81786E3B9AF}"/>
              </a:ext>
            </a:extLst>
          </p:cNvPr>
          <p:cNvSpPr txBox="1"/>
          <p:nvPr/>
        </p:nvSpPr>
        <p:spPr>
          <a:xfrm>
            <a:off x="6758609" y="339485"/>
            <a:ext cx="154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times</a:t>
            </a:r>
          </a:p>
        </p:txBody>
      </p:sp>
    </p:spTree>
    <p:extLst>
      <p:ext uri="{BB962C8B-B14F-4D97-AF65-F5344CB8AC3E}">
        <p14:creationId xmlns:p14="http://schemas.microsoft.com/office/powerpoint/2010/main" val="102150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05B52-0BC4-0940-AE8D-2430AABE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402"/>
            <a:ext cx="12192000" cy="44771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8D59834-7A45-B247-90FF-B784F2A051E4}"/>
              </a:ext>
            </a:extLst>
          </p:cNvPr>
          <p:cNvGrpSpPr/>
          <p:nvPr/>
        </p:nvGrpSpPr>
        <p:grpSpPr>
          <a:xfrm>
            <a:off x="808949" y="3765780"/>
            <a:ext cx="2156549" cy="923330"/>
            <a:chOff x="808949" y="3765780"/>
            <a:chExt cx="2156549" cy="923330"/>
          </a:xfrm>
        </p:grpSpPr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C1FE43C7-DD6D-2C4C-95FA-A39BB3AFDF64}"/>
                </a:ext>
              </a:extLst>
            </p:cNvPr>
            <p:cNvSpPr/>
            <p:nvPr/>
          </p:nvSpPr>
          <p:spPr>
            <a:xfrm rot="10800000" flipH="1" flipV="1">
              <a:off x="1073427" y="3776871"/>
              <a:ext cx="1338470" cy="543338"/>
            </a:xfrm>
            <a:prstGeom prst="wedgeRectCallout">
              <a:avLst>
                <a:gd name="adj1" fmla="val 69888"/>
                <a:gd name="adj2" fmla="val -211184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You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CD9354-191C-6A44-8BA8-A98808A041F2}"/>
                </a:ext>
              </a:extLst>
            </p:cNvPr>
            <p:cNvSpPr txBox="1"/>
            <p:nvPr/>
          </p:nvSpPr>
          <p:spPr>
            <a:xfrm>
              <a:off x="808949" y="3765780"/>
              <a:ext cx="2156549" cy="92333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Slide this green circle to set your credible set size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ACF428-C885-7D4F-A697-89AECEEFBCCC}"/>
              </a:ext>
            </a:extLst>
          </p:cNvPr>
          <p:cNvGrpSpPr/>
          <p:nvPr/>
        </p:nvGrpSpPr>
        <p:grpSpPr>
          <a:xfrm>
            <a:off x="2965498" y="347582"/>
            <a:ext cx="1254108" cy="646331"/>
            <a:chOff x="2965498" y="347582"/>
            <a:chExt cx="1254108" cy="646331"/>
          </a:xfrm>
        </p:grpSpPr>
        <p:sp>
          <p:nvSpPr>
            <p:cNvPr id="17" name="Rectangular Callout 16">
              <a:extLst>
                <a:ext uri="{FF2B5EF4-FFF2-40B4-BE49-F238E27FC236}">
                  <a16:creationId xmlns:a16="http://schemas.microsoft.com/office/drawing/2014/main" id="{E3DF72BA-DE77-C847-A127-1074EFAE4288}"/>
                </a:ext>
              </a:extLst>
            </p:cNvPr>
            <p:cNvSpPr/>
            <p:nvPr/>
          </p:nvSpPr>
          <p:spPr>
            <a:xfrm>
              <a:off x="2965498" y="544071"/>
              <a:ext cx="957145" cy="449842"/>
            </a:xfrm>
            <a:prstGeom prst="wedgeRectCallout">
              <a:avLst>
                <a:gd name="adj1" fmla="val -55447"/>
                <a:gd name="adj2" fmla="val 26011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E51D85-A069-3349-A1D8-4FBAACFABFBB}"/>
                </a:ext>
              </a:extLst>
            </p:cNvPr>
            <p:cNvSpPr txBox="1"/>
            <p:nvPr/>
          </p:nvSpPr>
          <p:spPr>
            <a:xfrm>
              <a:off x="2965498" y="347582"/>
              <a:ext cx="1254108" cy="64633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CAVIARBF</a:t>
              </a:r>
            </a:p>
            <a:p>
              <a:r>
                <a:rPr lang="en-US" dirty="0"/>
                <a:t>PAINTOR</a:t>
              </a:r>
            </a:p>
          </p:txBody>
        </p:sp>
      </p:grpSp>
      <p:sp>
        <p:nvSpPr>
          <p:cNvPr id="21" name="Down Arrow 20">
            <a:extLst>
              <a:ext uri="{FF2B5EF4-FFF2-40B4-BE49-F238E27FC236}">
                <a16:creationId xmlns:a16="http://schemas.microsoft.com/office/drawing/2014/main" id="{76434F21-8140-F14A-9D2D-862A1EE61EC6}"/>
              </a:ext>
            </a:extLst>
          </p:cNvPr>
          <p:cNvSpPr/>
          <p:nvPr/>
        </p:nvSpPr>
        <p:spPr>
          <a:xfrm>
            <a:off x="464392" y="3604592"/>
            <a:ext cx="344557" cy="265043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5BC56-E6D3-8D4D-99AA-029C6D8E278B}"/>
              </a:ext>
            </a:extLst>
          </p:cNvPr>
          <p:cNvSpPr txBox="1"/>
          <p:nvPr/>
        </p:nvSpPr>
        <p:spPr>
          <a:xfrm>
            <a:off x="93412" y="6266118"/>
            <a:ext cx="14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Scroll down</a:t>
            </a:r>
          </a:p>
        </p:txBody>
      </p:sp>
    </p:spTree>
    <p:extLst>
      <p:ext uri="{BB962C8B-B14F-4D97-AF65-F5344CB8AC3E}">
        <p14:creationId xmlns:p14="http://schemas.microsoft.com/office/powerpoint/2010/main" val="19271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D24284-6D15-FF41-B3E8-FC34C2A7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0" y="1532919"/>
            <a:ext cx="11374244" cy="379216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B5DB95-89C3-7E43-8133-181569ACC4BC}"/>
              </a:ext>
            </a:extLst>
          </p:cNvPr>
          <p:cNvCxnSpPr>
            <a:cxnSpLocks/>
          </p:cNvCxnSpPr>
          <p:nvPr/>
        </p:nvCxnSpPr>
        <p:spPr>
          <a:xfrm flipH="1">
            <a:off x="6512312" y="1616927"/>
            <a:ext cx="747132" cy="70252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9CB429-2C9B-D448-82E9-F053C964997E}"/>
              </a:ext>
            </a:extLst>
          </p:cNvPr>
          <p:cNvCxnSpPr>
            <a:cxnSpLocks/>
          </p:cNvCxnSpPr>
          <p:nvPr/>
        </p:nvCxnSpPr>
        <p:spPr>
          <a:xfrm flipH="1">
            <a:off x="7456449" y="1616927"/>
            <a:ext cx="747132" cy="70252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0B970E-432A-024A-87A4-28C869861BC6}"/>
              </a:ext>
            </a:extLst>
          </p:cNvPr>
          <p:cNvSpPr txBox="1"/>
          <p:nvPr/>
        </p:nvSpPr>
        <p:spPr>
          <a:xfrm>
            <a:off x="6443143" y="1020925"/>
            <a:ext cx="352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sort by any of the columns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0E1A5E-A496-5B46-B7C3-42C9D05A0AF9}"/>
              </a:ext>
            </a:extLst>
          </p:cNvPr>
          <p:cNvSpPr/>
          <p:nvPr/>
        </p:nvSpPr>
        <p:spPr>
          <a:xfrm>
            <a:off x="1672683" y="1968190"/>
            <a:ext cx="2497873" cy="43527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F6BC1B8F-E2CB-4C40-91F9-B4E267F1CD02}"/>
              </a:ext>
            </a:extLst>
          </p:cNvPr>
          <p:cNvSpPr/>
          <p:nvPr/>
        </p:nvSpPr>
        <p:spPr>
          <a:xfrm>
            <a:off x="2520176" y="1737369"/>
            <a:ext cx="401443" cy="230821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16F75-50EC-D448-8C04-F0EBE945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650"/>
            <a:ext cx="12192000" cy="359270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9B77ECC3-EC79-B243-BEFE-823FE3A1ACB1}"/>
              </a:ext>
            </a:extLst>
          </p:cNvPr>
          <p:cNvSpPr/>
          <p:nvPr/>
        </p:nvSpPr>
        <p:spPr>
          <a:xfrm>
            <a:off x="10515601" y="1904638"/>
            <a:ext cx="401443" cy="230821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19AB5-86A5-7845-9A14-5F5EDC052979}"/>
              </a:ext>
            </a:extLst>
          </p:cNvPr>
          <p:cNvSpPr txBox="1"/>
          <p:nvPr/>
        </p:nvSpPr>
        <p:spPr>
          <a:xfrm>
            <a:off x="9818649" y="1447985"/>
            <a:ext cx="219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variants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C41D5-A639-634F-9543-403ECD53797D}"/>
              </a:ext>
            </a:extLst>
          </p:cNvPr>
          <p:cNvGrpSpPr/>
          <p:nvPr/>
        </p:nvGrpSpPr>
        <p:grpSpPr>
          <a:xfrm>
            <a:off x="178418" y="1170986"/>
            <a:ext cx="1557616" cy="646331"/>
            <a:chOff x="178418" y="1170986"/>
            <a:chExt cx="1557616" cy="646331"/>
          </a:xfrm>
        </p:grpSpPr>
        <p:sp>
          <p:nvSpPr>
            <p:cNvPr id="10" name="Rectangular Callout 9">
              <a:extLst>
                <a:ext uri="{FF2B5EF4-FFF2-40B4-BE49-F238E27FC236}">
                  <a16:creationId xmlns:a16="http://schemas.microsoft.com/office/drawing/2014/main" id="{5668D298-0BF5-4144-80FC-D46FCF634907}"/>
                </a:ext>
              </a:extLst>
            </p:cNvPr>
            <p:cNvSpPr/>
            <p:nvPr/>
          </p:nvSpPr>
          <p:spPr>
            <a:xfrm>
              <a:off x="178418" y="1217151"/>
              <a:ext cx="1160051" cy="600166"/>
            </a:xfrm>
            <a:prstGeom prst="wedgeRectCallout">
              <a:avLst>
                <a:gd name="adj1" fmla="val -35684"/>
                <a:gd name="adj2" fmla="val 186153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DBD0D7-FB71-1947-9909-848B78532DBB}"/>
                </a:ext>
              </a:extLst>
            </p:cNvPr>
            <p:cNvSpPr txBox="1"/>
            <p:nvPr/>
          </p:nvSpPr>
          <p:spPr>
            <a:xfrm>
              <a:off x="178418" y="1170986"/>
              <a:ext cx="1557616" cy="64633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Select the first few SNPs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86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CCCFA-66EE-374F-8585-3B8FAF50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64" y="172644"/>
            <a:ext cx="8465631" cy="3286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4DECC-F5C4-0346-B449-76D63556E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" t="13845"/>
          <a:stretch/>
        </p:blipFill>
        <p:spPr>
          <a:xfrm>
            <a:off x="1908313" y="3286540"/>
            <a:ext cx="8368017" cy="33059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8108BC5-3E73-8542-B556-151F01846C0A}"/>
              </a:ext>
            </a:extLst>
          </p:cNvPr>
          <p:cNvGrpSpPr/>
          <p:nvPr/>
        </p:nvGrpSpPr>
        <p:grpSpPr>
          <a:xfrm>
            <a:off x="4082192" y="3286540"/>
            <a:ext cx="2213113" cy="646331"/>
            <a:chOff x="4082192" y="3286540"/>
            <a:chExt cx="2213113" cy="646331"/>
          </a:xfrm>
        </p:grpSpPr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64A7DDD4-5E91-F24E-83D5-36BAF5243924}"/>
                </a:ext>
              </a:extLst>
            </p:cNvPr>
            <p:cNvSpPr/>
            <p:nvPr/>
          </p:nvSpPr>
          <p:spPr>
            <a:xfrm>
              <a:off x="4082192" y="3286540"/>
              <a:ext cx="1656522" cy="503583"/>
            </a:xfrm>
            <a:prstGeom prst="wedgeRectCallout">
              <a:avLst>
                <a:gd name="adj1" fmla="val -106433"/>
                <a:gd name="adj2" fmla="val 73026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1D4091-2AC6-9048-AA3C-AFF593A95053}"/>
                </a:ext>
              </a:extLst>
            </p:cNvPr>
            <p:cNvSpPr txBox="1"/>
            <p:nvPr/>
          </p:nvSpPr>
          <p:spPr>
            <a:xfrm>
              <a:off x="4082192" y="3286540"/>
              <a:ext cx="2213113" cy="646331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SNP showing highest functional evidence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3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34356-A20D-8D46-97A7-5AD431CC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3"/>
          <a:stretch/>
        </p:blipFill>
        <p:spPr>
          <a:xfrm>
            <a:off x="279400" y="474138"/>
            <a:ext cx="11451961" cy="5850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7AB2D8-1BB7-844C-965A-443AE49788C0}"/>
              </a:ext>
            </a:extLst>
          </p:cNvPr>
          <p:cNvSpPr/>
          <p:nvPr/>
        </p:nvSpPr>
        <p:spPr>
          <a:xfrm>
            <a:off x="279400" y="1975541"/>
            <a:ext cx="6134100" cy="55175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417A2-3DDB-7843-A1EE-59BCBCE3C75D}"/>
              </a:ext>
            </a:extLst>
          </p:cNvPr>
          <p:cNvSpPr/>
          <p:nvPr/>
        </p:nvSpPr>
        <p:spPr>
          <a:xfrm>
            <a:off x="279400" y="4175470"/>
            <a:ext cx="11341100" cy="55175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9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E29B3-7820-F342-9815-24143CE4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4" y="0"/>
            <a:ext cx="112294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F1267-5471-1447-BBBE-385D781AF2FA}"/>
              </a:ext>
            </a:extLst>
          </p:cNvPr>
          <p:cNvSpPr txBox="1"/>
          <p:nvPr/>
        </p:nvSpPr>
        <p:spPr>
          <a:xfrm>
            <a:off x="8289217" y="5497552"/>
            <a:ext cx="3376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ldlink.nci.nih.gov</a:t>
            </a:r>
            <a:r>
              <a:rPr lang="en-US" sz="1600" dirty="0"/>
              <a:t>/?tab=</a:t>
            </a:r>
            <a:r>
              <a:rPr lang="en-US" sz="1600" dirty="0" err="1"/>
              <a:t>ldassoc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843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5FB37B-7C24-8A47-B2E2-5885A79FD133}"/>
              </a:ext>
            </a:extLst>
          </p:cNvPr>
          <p:cNvSpPr/>
          <p:nvPr/>
        </p:nvSpPr>
        <p:spPr>
          <a:xfrm>
            <a:off x="301083" y="5536801"/>
            <a:ext cx="9612351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rgbClr val="F2F2F2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F2F2F2"/>
                </a:solidFill>
                <a:latin typeface="Monaco" pitchFamily="2" charset="77"/>
              </a:rPr>
              <a:t>gcta64  --</a:t>
            </a:r>
            <a:r>
              <a:rPr lang="en-US" sz="1600" dirty="0" err="1">
                <a:solidFill>
                  <a:srgbClr val="F2F2F2"/>
                </a:solidFill>
                <a:latin typeface="Monaco" pitchFamily="2" charset="77"/>
              </a:rPr>
              <a:t>bfile</a:t>
            </a:r>
            <a:r>
              <a:rPr lang="en-US" sz="1600" dirty="0">
                <a:solidFill>
                  <a:srgbClr val="F2F2F2"/>
                </a:solidFill>
                <a:latin typeface="Monaco" pitchFamily="2" charset="77"/>
              </a:rPr>
              <a:t> san.chr19  --</a:t>
            </a:r>
            <a:r>
              <a:rPr lang="en-US" sz="1600" dirty="0" err="1">
                <a:solidFill>
                  <a:srgbClr val="F2F2F2"/>
                </a:solidFill>
                <a:latin typeface="Monaco" pitchFamily="2" charset="77"/>
              </a:rPr>
              <a:t>cojo</a:t>
            </a:r>
            <a:r>
              <a:rPr lang="en-US" sz="1600" dirty="0">
                <a:solidFill>
                  <a:srgbClr val="F2F2F2"/>
                </a:solidFill>
                <a:latin typeface="Monaco" pitchFamily="2" charset="77"/>
              </a:rPr>
              <a:t>-file </a:t>
            </a:r>
            <a:r>
              <a:rPr lang="en-US" sz="1600" dirty="0" err="1">
                <a:solidFill>
                  <a:srgbClr val="F2F2F2"/>
                </a:solidFill>
                <a:latin typeface="Monaco" pitchFamily="2" charset="77"/>
              </a:rPr>
              <a:t>ldlr.ma</a:t>
            </a:r>
            <a:r>
              <a:rPr lang="en-US" sz="1600" dirty="0">
                <a:solidFill>
                  <a:srgbClr val="F2F2F2"/>
                </a:solidFill>
                <a:latin typeface="Monaco" pitchFamily="2" charset="77"/>
              </a:rPr>
              <a:t>   --</a:t>
            </a:r>
            <a:r>
              <a:rPr lang="en-US" sz="1600" dirty="0" err="1">
                <a:solidFill>
                  <a:srgbClr val="F2F2F2"/>
                </a:solidFill>
                <a:latin typeface="Monaco" pitchFamily="2" charset="77"/>
              </a:rPr>
              <a:t>cojo-slct</a:t>
            </a:r>
            <a:r>
              <a:rPr lang="en-US" sz="1600" dirty="0">
                <a:solidFill>
                  <a:srgbClr val="F2F2F2"/>
                </a:solidFill>
                <a:latin typeface="Monaco" pitchFamily="2" charset="77"/>
              </a:rPr>
              <a:t> --out san.chr19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C1FC4-4875-7349-901C-767B875EB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7" b="33345"/>
          <a:stretch/>
        </p:blipFill>
        <p:spPr>
          <a:xfrm>
            <a:off x="301083" y="809082"/>
            <a:ext cx="9489870" cy="424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6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AA797E-3B33-344E-9603-76286AE05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9758"/>
            <a:ext cx="12192000" cy="16396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DBB81F-2021-7B42-AEA5-F9DF71786D6D}"/>
              </a:ext>
            </a:extLst>
          </p:cNvPr>
          <p:cNvSpPr/>
          <p:nvPr/>
        </p:nvSpPr>
        <p:spPr>
          <a:xfrm>
            <a:off x="88900" y="5874441"/>
            <a:ext cx="11188700" cy="635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B7074D5-480E-A643-A407-AB66DBB07FAF}"/>
              </a:ext>
            </a:extLst>
          </p:cNvPr>
          <p:cNvGrpSpPr/>
          <p:nvPr/>
        </p:nvGrpSpPr>
        <p:grpSpPr>
          <a:xfrm>
            <a:off x="88900" y="1304473"/>
            <a:ext cx="11660751" cy="2694570"/>
            <a:chOff x="0" y="1228273"/>
            <a:chExt cx="11660751" cy="2694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CECBAF-7B20-0949-B448-E90D94DE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351" y="2229613"/>
              <a:ext cx="11328400" cy="620774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6508F5-C78F-984D-AB81-AEE449C8AECB}"/>
                </a:ext>
              </a:extLst>
            </p:cNvPr>
            <p:cNvCxnSpPr>
              <a:cxnSpLocks/>
            </p:cNvCxnSpPr>
            <p:nvPr/>
          </p:nvCxnSpPr>
          <p:spPr>
            <a:xfrm>
              <a:off x="986939" y="2850387"/>
              <a:ext cx="0" cy="4262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9B80DF-CC90-BB41-8FD8-5A432861A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51" y="1645411"/>
              <a:ext cx="0" cy="5659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E5F9C6-5DDD-F747-9623-E007B6AEA56B}"/>
                </a:ext>
              </a:extLst>
            </p:cNvPr>
            <p:cNvCxnSpPr>
              <a:cxnSpLocks/>
            </p:cNvCxnSpPr>
            <p:nvPr/>
          </p:nvCxnSpPr>
          <p:spPr>
            <a:xfrm>
              <a:off x="2948551" y="2850387"/>
              <a:ext cx="0" cy="4262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A5293FD-20B0-F54E-BDF2-DAB5E542E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051" y="1781048"/>
              <a:ext cx="0" cy="4262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FD1752-CC2B-2D44-A631-C8CB5D3C8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051" y="1785111"/>
              <a:ext cx="0" cy="4262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B7F464F-EB2C-9A42-828F-FD46108D3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8051" y="1772253"/>
              <a:ext cx="0" cy="4262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B82535-44DC-5144-BCED-8505A1CB1487}"/>
                </a:ext>
              </a:extLst>
            </p:cNvPr>
            <p:cNvSpPr/>
            <p:nvPr/>
          </p:nvSpPr>
          <p:spPr>
            <a:xfrm>
              <a:off x="0" y="1340448"/>
              <a:ext cx="138800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sz="1600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chromosome</a:t>
              </a:r>
              <a:endParaRPr lang="en-US" sz="16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D35297-E6F0-E44C-9203-2394E8B3D119}"/>
                </a:ext>
              </a:extLst>
            </p:cNvPr>
            <p:cNvSpPr/>
            <p:nvPr/>
          </p:nvSpPr>
          <p:spPr>
            <a:xfrm>
              <a:off x="687562" y="3234180"/>
              <a:ext cx="5982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sz="1600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SNP</a:t>
              </a:r>
              <a:endParaRPr lang="en-US" sz="16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1D1BBF-D552-0140-A53A-0C5318EBA2BA}"/>
                </a:ext>
              </a:extLst>
            </p:cNvPr>
            <p:cNvSpPr/>
            <p:nvPr/>
          </p:nvSpPr>
          <p:spPr>
            <a:xfrm>
              <a:off x="1716197" y="1278383"/>
              <a:ext cx="107307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sz="1600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physical position</a:t>
              </a:r>
              <a:endParaRPr lang="en-US" sz="16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18CEF6-805A-C94A-80E0-81CD97D4CC47}"/>
                </a:ext>
              </a:extLst>
            </p:cNvPr>
            <p:cNvSpPr/>
            <p:nvPr/>
          </p:nvSpPr>
          <p:spPr>
            <a:xfrm>
              <a:off x="2660055" y="1264093"/>
              <a:ext cx="27919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1600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frequency of the effect allele in the original data</a:t>
              </a:r>
              <a:endParaRPr lang="en-US" sz="16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1524AD-3D72-6C4B-91C7-8857497E3C9F}"/>
                </a:ext>
              </a:extLst>
            </p:cNvPr>
            <p:cNvSpPr/>
            <p:nvPr/>
          </p:nvSpPr>
          <p:spPr>
            <a:xfrm>
              <a:off x="2600744" y="3229896"/>
              <a:ext cx="9637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effect allele</a:t>
              </a:r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F6EDDB-D42F-1647-B24E-7A840E13B416}"/>
                </a:ext>
              </a:extLst>
            </p:cNvPr>
            <p:cNvSpPr/>
            <p:nvPr/>
          </p:nvSpPr>
          <p:spPr>
            <a:xfrm>
              <a:off x="4256650" y="1988154"/>
              <a:ext cx="2286001" cy="106285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3056D5-F4DD-E649-86EF-2A6112BD3A8E}"/>
                </a:ext>
              </a:extLst>
            </p:cNvPr>
            <p:cNvSpPr/>
            <p:nvPr/>
          </p:nvSpPr>
          <p:spPr>
            <a:xfrm>
              <a:off x="4000500" y="3091846"/>
              <a:ext cx="27919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1600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effect size, standard error and p-value from the original GWAS or meta-analysis</a:t>
              </a:r>
              <a:endParaRPr lang="en-US" sz="16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8CD979E-4C30-934E-8E48-237F90D0EE08}"/>
                </a:ext>
              </a:extLst>
            </p:cNvPr>
            <p:cNvSpPr/>
            <p:nvPr/>
          </p:nvSpPr>
          <p:spPr>
            <a:xfrm>
              <a:off x="6542651" y="1228273"/>
              <a:ext cx="281562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1600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frequency of the effect allele in the reference sample</a:t>
              </a:r>
              <a:endParaRPr lang="en-US" sz="16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FBD16A-7598-C248-A805-450D0D6DA4A0}"/>
                </a:ext>
              </a:extLst>
            </p:cNvPr>
            <p:cNvSpPr/>
            <p:nvPr/>
          </p:nvSpPr>
          <p:spPr>
            <a:xfrm>
              <a:off x="8320651" y="3024073"/>
              <a:ext cx="30099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1600" b="0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effect size, standard error and p-value from a joint analysis of all the selected SNPs</a:t>
              </a:r>
              <a:endParaRPr lang="en-US" sz="16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F980AB-1DA5-FE47-9520-3585669DD3E7}"/>
                </a:ext>
              </a:extLst>
            </p:cNvPr>
            <p:cNvSpPr/>
            <p:nvPr/>
          </p:nvSpPr>
          <p:spPr>
            <a:xfrm>
              <a:off x="8441301" y="1952829"/>
              <a:ext cx="2520950" cy="106285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BC383A4-9B7A-D744-BAEA-43652737B635}"/>
              </a:ext>
            </a:extLst>
          </p:cNvPr>
          <p:cNvSpPr/>
          <p:nvPr/>
        </p:nvSpPr>
        <p:spPr>
          <a:xfrm>
            <a:off x="3653402" y="527818"/>
            <a:ext cx="422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b="1" dirty="0">
                <a:effectLst/>
              </a:rPr>
              <a:t>COJO file (san.chr19.jma.cojo) description </a:t>
            </a:r>
          </a:p>
        </p:txBody>
      </p:sp>
    </p:spTree>
    <p:extLst>
      <p:ext uri="{BB962C8B-B14F-4D97-AF65-F5344CB8AC3E}">
        <p14:creationId xmlns:p14="http://schemas.microsoft.com/office/powerpoint/2010/main" val="398118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DEFC1-1FA0-F84A-84BF-4DED513A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22"/>
            <a:ext cx="12192000" cy="63689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CA07152-8ED4-8849-8471-036747DD2510}"/>
              </a:ext>
            </a:extLst>
          </p:cNvPr>
          <p:cNvGrpSpPr/>
          <p:nvPr/>
        </p:nvGrpSpPr>
        <p:grpSpPr>
          <a:xfrm>
            <a:off x="474069" y="4225162"/>
            <a:ext cx="5782351" cy="2163606"/>
            <a:chOff x="474069" y="4225162"/>
            <a:chExt cx="5782351" cy="2163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B8E958-194F-F54E-9866-219C046F0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054" b="54449"/>
            <a:stretch/>
          </p:blipFill>
          <p:spPr>
            <a:xfrm>
              <a:off x="474069" y="4225162"/>
              <a:ext cx="5782351" cy="21636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67D93-23C8-E649-9425-75B6D4534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6" r="38054" b="94893"/>
            <a:stretch/>
          </p:blipFill>
          <p:spPr>
            <a:xfrm>
              <a:off x="2698671" y="4225162"/>
              <a:ext cx="1487905" cy="2425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11E586-A008-5045-9082-CB04D80AD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348" r="53736" b="94387"/>
            <a:stretch/>
          </p:blipFill>
          <p:spPr>
            <a:xfrm>
              <a:off x="4423611" y="4225162"/>
              <a:ext cx="1672389" cy="266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79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8402FE-166C-7542-AA96-A7C8B6A9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22"/>
            <a:ext cx="12192000" cy="63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8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30D52-8572-384D-BDBD-2440117A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22"/>
            <a:ext cx="12192000" cy="63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9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4E7B99-1835-9043-99BF-CB33CB6B9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5"/>
          <a:stretch/>
        </p:blipFill>
        <p:spPr>
          <a:xfrm>
            <a:off x="397566" y="0"/>
            <a:ext cx="955279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0E3F5-D816-E243-888F-EA723664B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6" t="35083"/>
          <a:stretch/>
        </p:blipFill>
        <p:spPr>
          <a:xfrm>
            <a:off x="6135756" y="0"/>
            <a:ext cx="5952435" cy="9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3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BC4E-13EC-3F4B-95CD-2B0E1F2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51AEB-6076-1448-AAE5-D278E351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D90D6-7E40-3346-9B6B-34852875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96" y="0"/>
            <a:ext cx="10624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0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814D5C-AD79-CA49-BCF9-BCD6481B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97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1102F-A2E7-8148-912C-ECFCC3ED6384}"/>
              </a:ext>
            </a:extLst>
          </p:cNvPr>
          <p:cNvSpPr/>
          <p:nvPr/>
        </p:nvSpPr>
        <p:spPr>
          <a:xfrm>
            <a:off x="6969624" y="6404778"/>
            <a:ext cx="455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www.mulinlab.org</a:t>
            </a:r>
            <a:r>
              <a:rPr lang="en-US" dirty="0"/>
              <a:t>/</a:t>
            </a:r>
            <a:r>
              <a:rPr lang="en-US" dirty="0" err="1"/>
              <a:t>causaldb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8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140F8-EA69-664D-ACED-4E306185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7" y="0"/>
            <a:ext cx="1189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8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24877</TotalTime>
  <Words>164</Words>
  <Application>Microsoft Macintosh PowerPoint</Application>
  <PresentationFormat>Widescreen</PresentationFormat>
  <Paragraphs>28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Monaco</vt:lpstr>
      <vt:lpstr>Office Theme</vt:lpstr>
      <vt:lpstr>Fine-mapping Demo  dhriti.sengupta@wits.ac.za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Dhriti Sengupta</dc:creator>
  <cp:lastModifiedBy>Dhriti Sengupta</cp:lastModifiedBy>
  <cp:revision>87</cp:revision>
  <dcterms:created xsi:type="dcterms:W3CDTF">2022-05-24T16:21:30Z</dcterms:created>
  <dcterms:modified xsi:type="dcterms:W3CDTF">2022-06-16T04:42:43Z</dcterms:modified>
</cp:coreProperties>
</file>